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embeddedFontLst>
    <p:embeddedFont>
      <p:font typeface="Helvetica Neue Light" panose="020B0600000101010101" charset="0"/>
      <p:regular r:id="rId55"/>
      <p:bold r:id="rId56"/>
      <p:italic r:id="rId57"/>
      <p:bold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14" y="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c7c0d663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23c7c0d663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3c7c0d663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3c7c0d663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c7c0d663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3c7c0d663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c7c0d663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3c7c0d663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c7c0d663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3c7c0d663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c7c0d663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3c7c0d663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a11a864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a11a864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a11a864e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a11a864e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cd94724f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cd94724f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cd94724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cd94724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cd94724f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3cd94724f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ff6460419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ff6460419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cd94724f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3cd94724f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cd94724f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cd94724f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c7c0d663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3c7c0d663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1a11a864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1a11a864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a11a864e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a11a864e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a11a864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a11a864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cd94724f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3cd94724f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cd94724f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cd94724f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ff646041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aff646041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3cd94724f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3cd94724f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3cd94724f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3cd94724f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cd94724f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3cd94724f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cd94724f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cd94724f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3cd94724f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3cd94724f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3cd94724f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3cd94724f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3cd94724f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3cd94724f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cd94724f4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3cd94724f4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3cd94724f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3cd94724f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3cd94724f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3cd94724f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3cd94724f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3cd94724f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3adbb3bb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3adbb3bb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cd94724f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3cd94724f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cd94724f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3cd94724f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3cd94724f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3cd94724f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cd94724f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3cd94724f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3cd94724f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3cd94724f4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c7c0d663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23c7c0d663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>
  <p:cSld name="제목 - 상단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66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66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01.3781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66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01.3781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8/06/24/attention-attention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text/nmt_with_atten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lammar.github.io/illustrated-transforme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yyoka-ling-nlp.tistory.com/8" TargetMode="Externa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yyoka-ling-nlp.tistory.com/8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yyoka-ling-nlp.tistory.com/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yyoka-ling-nlp.tistory.com/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yyoka-ling-nlp.tistory.com/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yyoka-ling-nlp.tistory.com/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yyoka-ling-nlp.tistory.com/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660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66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Natural Language Processing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8480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4137025" y="1445800"/>
            <a:ext cx="1228500" cy="1990800"/>
          </a:xfrm>
          <a:prstGeom prst="rect">
            <a:avLst/>
          </a:prstGeom>
          <a:solidFill>
            <a:srgbClr val="FFE5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601475" y="2184025"/>
            <a:ext cx="1228500" cy="615000"/>
          </a:xfrm>
          <a:prstGeom prst="rect">
            <a:avLst/>
          </a:prstGeom>
          <a:solidFill>
            <a:srgbClr val="99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6782800" y="28657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l="41166"/>
          <a:stretch/>
        </p:blipFill>
        <p:spPr>
          <a:xfrm>
            <a:off x="1548650" y="1419238"/>
            <a:ext cx="1171100" cy="214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>
            <a:off x="3195425" y="2375550"/>
            <a:ext cx="526200" cy="27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2567350" y="1087925"/>
            <a:ext cx="3084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1744650" y="3619000"/>
            <a:ext cx="877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7)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4249825" y="35274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(7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821150" y="4279425"/>
            <a:ext cx="19935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4821150" y="3936950"/>
            <a:ext cx="175200" cy="272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4164175" y="1488900"/>
            <a:ext cx="1171200" cy="27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23"/>
          <p:cNvCxnSpPr>
            <a:stCxn id="163" idx="3"/>
            <a:endCxn id="154" idx="1"/>
          </p:cNvCxnSpPr>
          <p:nvPr/>
        </p:nvCxnSpPr>
        <p:spPr>
          <a:xfrm>
            <a:off x="5335375" y="1625100"/>
            <a:ext cx="1266000" cy="86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" name="Google Shape;165;p23"/>
          <p:cNvSpPr txBox="1"/>
          <p:nvPr/>
        </p:nvSpPr>
        <p:spPr>
          <a:xfrm>
            <a:off x="5994325" y="1561675"/>
            <a:ext cx="253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[0.8, 1.2, -0.8, -1.5 … 2.2]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6703000" y="1350150"/>
            <a:ext cx="1171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100개 벡터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8480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513" y="1170125"/>
            <a:ext cx="7302977" cy="354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https://lena-voita.github.io/nlp_course/word_embeddings.html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88" y="1663300"/>
            <a:ext cx="713422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675" y="380225"/>
            <a:ext cx="2759324" cy="209328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5785150" y="1030575"/>
            <a:ext cx="434700" cy="572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6473225" y="1075850"/>
            <a:ext cx="57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39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6473225" y="1345925"/>
            <a:ext cx="57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1592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6473225" y="1663300"/>
            <a:ext cx="57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2548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488" y="1785275"/>
            <a:ext cx="7829024" cy="27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Embedding 된 단어들은 학습이 가능한 파라미터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825" y="1017725"/>
            <a:ext cx="6629357" cy="354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Skip-Gram and CBOW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https://arxiv.org/pdf/1301.3781.pdf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663" y="1170125"/>
            <a:ext cx="5892670" cy="35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Skip-Gram and CBOW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863" y="1170125"/>
            <a:ext cx="6547277" cy="354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CBOW (Continuous bag-of-words)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111111"/>
                </a:solidFill>
                <a:highlight>
                  <a:srgbClr val="FFFFFF"/>
                </a:highlight>
              </a:rPr>
              <a:t>The CBOW model architecture (Source: </a:t>
            </a:r>
            <a:r>
              <a:rPr lang="ko" sz="1100" u="sng">
                <a:solidFill>
                  <a:srgbClr val="211F1F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https://arxiv.org/pdf/1301.3781.pdf</a:t>
            </a:r>
            <a:r>
              <a:rPr lang="ko" sz="1100">
                <a:solidFill>
                  <a:srgbClr val="111111"/>
                </a:solidFill>
                <a:highlight>
                  <a:srgbClr val="FFFFFF"/>
                </a:highlight>
              </a:rPr>
              <a:t> Mikolov el al.)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15689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416660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66236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88" y="1017715"/>
            <a:ext cx="2926014" cy="375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352" y="1445100"/>
            <a:ext cx="5480199" cy="289811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/>
          <p:nvPr/>
        </p:nvSpPr>
        <p:spPr>
          <a:xfrm>
            <a:off x="3449375" y="1303700"/>
            <a:ext cx="4001700" cy="317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" name="Google Shape;227;p30"/>
          <p:cNvCxnSpPr>
            <a:stCxn id="228" idx="3"/>
          </p:cNvCxnSpPr>
          <p:nvPr/>
        </p:nvCxnSpPr>
        <p:spPr>
          <a:xfrm rot="10800000" flipH="1">
            <a:off x="2217999" y="3721025"/>
            <a:ext cx="1231500" cy="702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30"/>
          <p:cNvSpPr/>
          <p:nvPr/>
        </p:nvSpPr>
        <p:spPr>
          <a:xfrm>
            <a:off x="1543899" y="4264175"/>
            <a:ext cx="674100" cy="318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CBOW (Continuous bag-of-words)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15689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416660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66236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단어들을 일종의 단어 주머니(bag-of-words)로 보며,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이때 단어의 순서는 무시됩니다.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문장에 대한 표현은 단어 벡터들의 평균으로 구합니다.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 rotWithShape="1">
          <a:blip r:embed="rId4">
            <a:alphaModFix/>
          </a:blip>
          <a:srcRect b="9706"/>
          <a:stretch/>
        </p:blipFill>
        <p:spPr>
          <a:xfrm>
            <a:off x="4166600" y="1619250"/>
            <a:ext cx="4573001" cy="5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Skip-gram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111111"/>
                </a:solidFill>
                <a:highlight>
                  <a:srgbClr val="FFFFFF"/>
                </a:highlight>
              </a:rPr>
              <a:t>The CBOW model architecture (Source: </a:t>
            </a:r>
            <a:r>
              <a:rPr lang="ko" sz="1100" u="sng">
                <a:solidFill>
                  <a:srgbClr val="211F1F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https://arxiv.org/pdf/1301.3781.pdf</a:t>
            </a:r>
            <a:r>
              <a:rPr lang="ko" sz="1100">
                <a:solidFill>
                  <a:srgbClr val="111111"/>
                </a:solidFill>
                <a:highlight>
                  <a:srgbClr val="FFFFFF"/>
                </a:highlight>
              </a:rPr>
              <a:t> Mikolov el al.)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15689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416660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66236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23" y="1017726"/>
            <a:ext cx="2839075" cy="39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0398" y="1228525"/>
            <a:ext cx="5488668" cy="301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/>
          <p:nvPr/>
        </p:nvSpPr>
        <p:spPr>
          <a:xfrm>
            <a:off x="3114400" y="2716050"/>
            <a:ext cx="217200" cy="4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distributional hypothesis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4572000" y="2396575"/>
            <a:ext cx="4260300" cy="21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Color =&gt; RGB 벡터로 표현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단어도 벡터로 표현해보자!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자연어는 이미지보다 높은 차원의 데이터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450" y="1800975"/>
            <a:ext cx="3573798" cy="268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사용하는 자연어를 연산할 수 있을까?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Seq2seq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https://lilianweng.github.io/lil-log/2018/06/24/attention-attention.html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223550"/>
            <a:ext cx="8839195" cy="313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Attention Mechanism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https://www.tensorflow.org/tutorials/text/nmt_with_attention</a:t>
            </a:r>
            <a:endParaRPr sz="11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9950" y="1017725"/>
            <a:ext cx="4784108" cy="354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672" y="1916700"/>
            <a:ext cx="4996676" cy="283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0" y="4881900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 sz="500"/>
          </a:p>
        </p:txBody>
      </p:sp>
      <p:sp>
        <p:nvSpPr>
          <p:cNvPr id="273" name="Google Shape;27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번역을 위해 처음 제안된 번역기 모델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encoder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시퀀스 데이터를 인코딩하는 역할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Input을 양방향으로 처리해 입력을 인코딩한다.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2374280"/>
            <a:ext cx="4905949" cy="21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4">
            <a:alphaModFix/>
          </a:blip>
          <a:srcRect r="50109"/>
          <a:stretch/>
        </p:blipFill>
        <p:spPr>
          <a:xfrm>
            <a:off x="5621350" y="2618325"/>
            <a:ext cx="2620148" cy="17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5"/>
              </a:rPr>
              <a:t>https://hyyoka-ling-nlp.tistory.com/8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encoder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Google Shape;28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Transformer Encoder를 이용한 모델을 이용한 모델은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BERT가 있다.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2374280"/>
            <a:ext cx="4905949" cy="21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 rotWithShape="1">
          <a:blip r:embed="rId4">
            <a:alphaModFix/>
          </a:blip>
          <a:srcRect r="50109"/>
          <a:stretch/>
        </p:blipFill>
        <p:spPr>
          <a:xfrm>
            <a:off x="5621350" y="2618325"/>
            <a:ext cx="2620148" cy="17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5"/>
              </a:rPr>
              <a:t>https://hyyoka-ling-nlp.tistory.com/8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BERT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3"/>
              </a:rPr>
              <a:t>https://hyyoka-ling-nlp.tistory.com/8</a:t>
            </a:r>
            <a:endParaRPr sz="500"/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0" cy="328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875" y="282075"/>
            <a:ext cx="4090776" cy="17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BERT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https://jalammar.github.io/illustrated-bert/</a:t>
            </a:r>
            <a:endParaRPr sz="500"/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24" y="1"/>
            <a:ext cx="74808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416450" y="115885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Two-sentence Tasks</a:t>
            </a:r>
            <a:endParaRPr b="1" u="sn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BERT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https://jalammar.github.io/illustrated-bert/</a:t>
            </a:r>
            <a:endParaRPr sz="500"/>
          </a:p>
        </p:txBody>
      </p:sp>
      <p:pic>
        <p:nvPicPr>
          <p:cNvPr id="314" name="Google Shape;314;p40"/>
          <p:cNvPicPr preferRelativeResize="0"/>
          <p:nvPr/>
        </p:nvPicPr>
        <p:blipFill rotWithShape="1">
          <a:blip r:embed="rId3">
            <a:alphaModFix/>
          </a:blip>
          <a:srcRect l="18066" t="32056" b="21179"/>
          <a:stretch/>
        </p:blipFill>
        <p:spPr>
          <a:xfrm>
            <a:off x="1891675" y="1369100"/>
            <a:ext cx="6129251" cy="240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416450" y="115885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Pre-trained</a:t>
            </a:r>
            <a:endParaRPr b="1" u="sn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BERT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3"/>
              </a:rPr>
              <a:t>https://hyyoka-ling-nlp.tistory.com/8</a:t>
            </a:r>
            <a:endParaRPr sz="500"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875" y="86013"/>
            <a:ext cx="7566650" cy="49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416450" y="115885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Masked Language Model</a:t>
            </a:r>
            <a:endParaRPr b="1" u="sn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249" y="0"/>
            <a:ext cx="7621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BERT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https://jalammar.github.io/illustrated-bert/</a:t>
            </a:r>
            <a:endParaRPr sz="500"/>
          </a:p>
        </p:txBody>
      </p:sp>
      <p:sp>
        <p:nvSpPr>
          <p:cNvPr id="331" name="Google Shape;331;p42"/>
          <p:cNvSpPr txBox="1"/>
          <p:nvPr/>
        </p:nvSpPr>
        <p:spPr>
          <a:xfrm>
            <a:off x="416450" y="115885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Task specific-Models</a:t>
            </a:r>
            <a:endParaRPr b="1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Word Representation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t="20044"/>
          <a:stretch/>
        </p:blipFill>
        <p:spPr>
          <a:xfrm>
            <a:off x="1440946" y="1194813"/>
            <a:ext cx="6262118" cy="346681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0" y="4838700"/>
            <a:ext cx="475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https://www.slideshare.net/keunbongkwak/gloveglobal-vectors-for-word-representation</a:t>
            </a:r>
            <a:endParaRPr sz="800"/>
          </a:p>
        </p:txBody>
      </p:sp>
      <p:sp>
        <p:nvSpPr>
          <p:cNvPr id="74" name="Google Shape;74;p16"/>
          <p:cNvSpPr txBox="1"/>
          <p:nvPr/>
        </p:nvSpPr>
        <p:spPr>
          <a:xfrm>
            <a:off x="5767050" y="1819775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분산 표현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202600" y="1819775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이산 표현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3186825" y="2462550"/>
            <a:ext cx="995700" cy="261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3784350" y="2942325"/>
            <a:ext cx="932400" cy="261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decoder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7" name="Google Shape;33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시퀀스 데이터를 디코딩하는 역할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Input을 단방향으로 처리해 입력을 학습한다.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3"/>
              </a:rPr>
              <a:t>https://hyyoka-ling-nlp.tistory.com/8</a:t>
            </a:r>
            <a:endParaRPr sz="500"/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13" y="2369474"/>
            <a:ext cx="4540275" cy="21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 rotWithShape="1">
          <a:blip r:embed="rId5">
            <a:alphaModFix/>
          </a:blip>
          <a:srcRect l="51243" r="-393"/>
          <a:stretch/>
        </p:blipFill>
        <p:spPr>
          <a:xfrm>
            <a:off x="5660300" y="2618325"/>
            <a:ext cx="2581200" cy="17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Autoregressive Models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Transformer 구조의 Decoder를 이용하여 단방향 생성을 수행하며,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문장 생성 등 이전 데이터를 기반으로 생성하는 모델을 제작할 수 있다.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3"/>
              </a:rPr>
              <a:t>https://hyyoka-ling-nlp.tistory.com/8</a:t>
            </a:r>
            <a:endParaRPr sz="500"/>
          </a:p>
        </p:txBody>
      </p:sp>
      <p:pic>
        <p:nvPicPr>
          <p:cNvPr id="348" name="Google Shape;34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302" y="2262150"/>
            <a:ext cx="4849402" cy="25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- 1, 2,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4" name="Google Shape;354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Transformer encoder를 제외한 Decoder 부분을 이용해 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학습하며 텍스트 예측 혹은 분류 문제를 해결할 수 있다.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356" name="Google Shape;3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538" y="2277625"/>
            <a:ext cx="6494916" cy="26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63" y="715225"/>
            <a:ext cx="8797676" cy="4166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Google Shape;363;p46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sp>
        <p:nvSpPr>
          <p:cNvPr id="364" name="Google Shape;364;p46"/>
          <p:cNvSpPr txBox="1"/>
          <p:nvPr/>
        </p:nvSpPr>
        <p:spPr>
          <a:xfrm>
            <a:off x="311700" y="1566225"/>
            <a:ext cx="372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Decoder 갯수에 따라서 모델 크기가 결정된다.</a:t>
            </a:r>
            <a:endParaRPr b="1" u="sng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371" name="Google Shape;3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09248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7"/>
          <p:cNvSpPr txBox="1"/>
          <p:nvPr/>
        </p:nvSpPr>
        <p:spPr>
          <a:xfrm>
            <a:off x="2707050" y="977750"/>
            <a:ext cx="372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기본적인 GPT의 동작 원리</a:t>
            </a:r>
            <a:endParaRPr b="1" u="sng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tasks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3"/>
              </a:rPr>
              <a:t>https://hyyoka-ling-nlp.tistory.com/8</a:t>
            </a:r>
            <a:endParaRPr sz="500"/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375" y="1133900"/>
            <a:ext cx="6875251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The Decoder-Only Block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5" name="Google Shape;385;p49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25" y="1079575"/>
            <a:ext cx="7837157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The Decoder-Only Block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2" name="Google Shape;392;p50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393" name="Google Shape;3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88" y="1170125"/>
            <a:ext cx="7011626" cy="35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The Decoder-Only Block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9" name="Google Shape;399;p51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00" name="Google Shape;4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050" y="1170125"/>
            <a:ext cx="7103899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The Decoder-Only Block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6" name="Google Shape;406;p52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07" name="Google Shape;4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050" y="1170125"/>
            <a:ext cx="7103899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How to represent a sentence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http://colah.github.io/posts/2015-08-Understanding-LSTMs/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11700" y="1753040"/>
            <a:ext cx="85206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You say goodbye and I say hello.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2190625" y="2355303"/>
            <a:ext cx="762300" cy="47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1853475" y="2900778"/>
            <a:ext cx="584641" cy="136300"/>
          </a:xfrm>
          <a:custGeom>
            <a:avLst/>
            <a:gdLst/>
            <a:ahLst/>
            <a:cxnLst/>
            <a:rect l="l" t="t" r="r" b="b"/>
            <a:pathLst>
              <a:path w="31675" h="5452" extrusionOk="0">
                <a:moveTo>
                  <a:pt x="31675" y="592"/>
                </a:moveTo>
                <a:cubicBezTo>
                  <a:pt x="22230" y="5315"/>
                  <a:pt x="5858" y="8787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/>
          <p:nvPr/>
        </p:nvSpPr>
        <p:spPr>
          <a:xfrm flipH="1">
            <a:off x="2737147" y="2900778"/>
            <a:ext cx="643874" cy="136300"/>
          </a:xfrm>
          <a:custGeom>
            <a:avLst/>
            <a:gdLst/>
            <a:ahLst/>
            <a:cxnLst/>
            <a:rect l="l" t="t" r="r" b="b"/>
            <a:pathLst>
              <a:path w="31675" h="5452" extrusionOk="0">
                <a:moveTo>
                  <a:pt x="31675" y="592"/>
                </a:moveTo>
                <a:cubicBezTo>
                  <a:pt x="22230" y="5315"/>
                  <a:pt x="5858" y="8787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단어를 추론해보자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50850" y="3589525"/>
            <a:ext cx="84423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 문장을 이용해 모델을 학습시키기 위해 각 단어들을 연산이 가능한 형태로 변경해야한다.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p17"/>
          <p:cNvSpPr/>
          <p:nvPr/>
        </p:nvSpPr>
        <p:spPr>
          <a:xfrm rot="1833705">
            <a:off x="2335873" y="2828996"/>
            <a:ext cx="153992" cy="136242"/>
          </a:xfrm>
          <a:prstGeom prst="triangle">
            <a:avLst>
              <a:gd name="adj" fmla="val 50325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 rot="-2700000">
            <a:off x="2654039" y="2829010"/>
            <a:ext cx="154008" cy="136189"/>
          </a:xfrm>
          <a:prstGeom prst="triangle">
            <a:avLst>
              <a:gd name="adj" fmla="val 50325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Token Embedding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3" name="Google Shape;413;p53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75" y="1170125"/>
            <a:ext cx="6171244" cy="35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Positional Encodings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0" name="Google Shape;420;p54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21" name="Google Shape;4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013" y="1170125"/>
            <a:ext cx="6135986" cy="35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Data Inputs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7" name="Google Shape;427;p55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28" name="Google Shape;4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13" y="1170125"/>
            <a:ext cx="8058964" cy="35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Positional Encodings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4" name="Google Shape;434;p56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35" name="Google Shape;4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50" y="1170125"/>
            <a:ext cx="7537500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Positional Encodings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1" name="Google Shape;441;p57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42" name="Google Shape;4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550" y="1124850"/>
            <a:ext cx="6414894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Outputs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8" name="Google Shape;448;p58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49" name="Google Shape;4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75" y="1170125"/>
            <a:ext cx="8148254" cy="35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Outputs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5" name="Google Shape;455;p59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56" name="Google Shape;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00" y="1170125"/>
            <a:ext cx="6833999" cy="35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63" name="Google Shape;4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113" y="1017725"/>
            <a:ext cx="6339763" cy="35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9" name="Google Shape;469;p61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70" name="Google Shape;4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738" y="1017725"/>
            <a:ext cx="7148534" cy="35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6" name="Google Shape;476;p62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77" name="Google Shape;4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688" y="1017725"/>
            <a:ext cx="6334631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One-hot vector Table Look Up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184" y="1894312"/>
            <a:ext cx="5519640" cy="29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단어를 One-hot 벡터로 표현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3" name="Google Shape;483;p63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84" name="Google Shape;4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900" y="1017725"/>
            <a:ext cx="6738189" cy="35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0" name="Google Shape;490;p64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91" name="Google Shape;4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88" y="1017725"/>
            <a:ext cx="6459437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7" name="Google Shape;497;p65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98" name="Google Shape;4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650" y="1017725"/>
            <a:ext cx="6734711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7675" y="1456950"/>
            <a:ext cx="2653022" cy="28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3429" y="1234950"/>
            <a:ext cx="1454225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1474" y="3125535"/>
            <a:ext cx="1454225" cy="153219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3539050" y="2300063"/>
            <a:ext cx="1620900" cy="9918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9616" y="1017725"/>
            <a:ext cx="6673975" cy="35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8800" y="1975500"/>
            <a:ext cx="1798575" cy="19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5689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16660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6236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879" y="1417150"/>
            <a:ext cx="1454225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874" y="2968498"/>
            <a:ext cx="1454225" cy="153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3761550" y="2120263"/>
            <a:ext cx="1620900" cy="9918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9" name="Google Shape;129;p21"/>
          <p:cNvCxnSpPr/>
          <p:nvPr/>
        </p:nvCxnSpPr>
        <p:spPr>
          <a:xfrm>
            <a:off x="2964075" y="2616163"/>
            <a:ext cx="641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" name="Google Shape;130;p21"/>
          <p:cNvCxnSpPr/>
          <p:nvPr/>
        </p:nvCxnSpPr>
        <p:spPr>
          <a:xfrm>
            <a:off x="5563800" y="2616175"/>
            <a:ext cx="641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1" name="Google Shape;131;p21"/>
          <p:cNvSpPr txBox="1"/>
          <p:nvPr/>
        </p:nvSpPr>
        <p:spPr>
          <a:xfrm>
            <a:off x="1465200" y="2136775"/>
            <a:ext cx="1343100" cy="99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bye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6386875" y="2136775"/>
            <a:ext cx="1343100" cy="99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19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이미지를 학습하듯 단어를 벡터로 보고 학습한다.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184025"/>
            <a:ext cx="34099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4137025" y="1445800"/>
            <a:ext cx="1228500" cy="1990800"/>
          </a:xfrm>
          <a:prstGeom prst="rect">
            <a:avLst/>
          </a:prstGeom>
          <a:solidFill>
            <a:srgbClr val="FFE5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407500" y="2799125"/>
            <a:ext cx="1383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1,000,000)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987775" y="3513425"/>
            <a:ext cx="1679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(1,000,000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5780900" y="2184025"/>
            <a:ext cx="702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6601475" y="2184025"/>
            <a:ext cx="1228500" cy="615000"/>
          </a:xfrm>
          <a:prstGeom prst="rect">
            <a:avLst/>
          </a:prstGeom>
          <a:solidFill>
            <a:srgbClr val="99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6782800" y="28657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932</Words>
  <Application>Microsoft Office PowerPoint</Application>
  <PresentationFormat>화면 슬라이드 쇼(16:9)</PresentationFormat>
  <Paragraphs>152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Helvetica Neue Light</vt:lpstr>
      <vt:lpstr>Arial</vt:lpstr>
      <vt:lpstr>Verdana</vt:lpstr>
      <vt:lpstr>Simple Light</vt:lpstr>
      <vt:lpstr>Natural Language Processing</vt:lpstr>
      <vt:lpstr>NLP - distributional hypothesis</vt:lpstr>
      <vt:lpstr>Word Representation</vt:lpstr>
      <vt:lpstr>How to represent a sentence</vt:lpstr>
      <vt:lpstr>One-hot vector Table Look Up</vt:lpstr>
      <vt:lpstr>NLP - Word2Vec</vt:lpstr>
      <vt:lpstr>NLP - Word2Vec </vt:lpstr>
      <vt:lpstr>NLP - Word2Vec </vt:lpstr>
      <vt:lpstr>Word Embedding</vt:lpstr>
      <vt:lpstr>Word Embedding</vt:lpstr>
      <vt:lpstr>Word Embedding</vt:lpstr>
      <vt:lpstr>Word Embedding</vt:lpstr>
      <vt:lpstr>NLP - Word Embedding</vt:lpstr>
      <vt:lpstr>NLP - Word Embedding</vt:lpstr>
      <vt:lpstr>Skip-Gram and CBOW </vt:lpstr>
      <vt:lpstr>Skip-Gram and CBOW </vt:lpstr>
      <vt:lpstr>CBOW (Continuous bag-of-words) </vt:lpstr>
      <vt:lpstr>CBOW (Continuous bag-of-words)</vt:lpstr>
      <vt:lpstr>Skip-gram</vt:lpstr>
      <vt:lpstr>Seq2seq</vt:lpstr>
      <vt:lpstr>Attention Mechanism</vt:lpstr>
      <vt:lpstr>Transformer</vt:lpstr>
      <vt:lpstr>Transformer encoder</vt:lpstr>
      <vt:lpstr>Transformer encoder</vt:lpstr>
      <vt:lpstr>BERT</vt:lpstr>
      <vt:lpstr>BERT</vt:lpstr>
      <vt:lpstr>BERT</vt:lpstr>
      <vt:lpstr>BERT</vt:lpstr>
      <vt:lpstr>BERT</vt:lpstr>
      <vt:lpstr>Transformer decoder</vt:lpstr>
      <vt:lpstr>Autoregressive Models</vt:lpstr>
      <vt:lpstr>GPT - 1, 2, 3</vt:lpstr>
      <vt:lpstr>GPT 2</vt:lpstr>
      <vt:lpstr>GPT 2</vt:lpstr>
      <vt:lpstr>GPT tasks</vt:lpstr>
      <vt:lpstr>GPT 2 - The Decoder-Only Block</vt:lpstr>
      <vt:lpstr>GPT 2 - The Decoder-Only Block</vt:lpstr>
      <vt:lpstr>GPT 2 - The Decoder-Only Block</vt:lpstr>
      <vt:lpstr>GPT 2 - The Decoder-Only Block</vt:lpstr>
      <vt:lpstr>GPT 2 - Token Embedding</vt:lpstr>
      <vt:lpstr>GPT 2 - Positional Encodings</vt:lpstr>
      <vt:lpstr>GPT 2 - Data Inputs</vt:lpstr>
      <vt:lpstr>GPT 2 - Positional Encodings</vt:lpstr>
      <vt:lpstr>GPT 2 - Positional Encodings</vt:lpstr>
      <vt:lpstr>GPT 2 - Outputs</vt:lpstr>
      <vt:lpstr>GPT 2 - Outputs</vt:lpstr>
      <vt:lpstr>GPT 3</vt:lpstr>
      <vt:lpstr>GPT 3</vt:lpstr>
      <vt:lpstr>GPT 3</vt:lpstr>
      <vt:lpstr>GPT 3</vt:lpstr>
      <vt:lpstr>GPT 3</vt:lpstr>
      <vt:lpstr>GPT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tomat</dc:creator>
  <cp:lastModifiedBy>김지한</cp:lastModifiedBy>
  <cp:revision>2</cp:revision>
  <dcterms:modified xsi:type="dcterms:W3CDTF">2025-02-21T06:44:00Z</dcterms:modified>
</cp:coreProperties>
</file>